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C8B-B9D2-48B8-8E92-DE2D1F577B88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C231-CF63-4581-9563-DFF146D71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C8B-B9D2-48B8-8E92-DE2D1F577B88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C231-CF63-4581-9563-DFF146D71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C8B-B9D2-48B8-8E92-DE2D1F577B88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C231-CF63-4581-9563-DFF146D71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C8B-B9D2-48B8-8E92-DE2D1F577B88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C231-CF63-4581-9563-DFF146D71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C8B-B9D2-48B8-8E92-DE2D1F577B88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C231-CF63-4581-9563-DFF146D71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C8B-B9D2-48B8-8E92-DE2D1F577B88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C231-CF63-4581-9563-DFF146D71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C8B-B9D2-48B8-8E92-DE2D1F577B88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C231-CF63-4581-9563-DFF146D71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C8B-B9D2-48B8-8E92-DE2D1F577B88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C231-CF63-4581-9563-DFF146D71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C8B-B9D2-48B8-8E92-DE2D1F577B88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C231-CF63-4581-9563-DFF146D71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C8B-B9D2-48B8-8E92-DE2D1F577B88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C231-CF63-4581-9563-DFF146D71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7C8B-B9D2-48B8-8E92-DE2D1F577B88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C231-CF63-4581-9563-DFF146D71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77C8B-B9D2-48B8-8E92-DE2D1F577B88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EC231-CF63-4581-9563-DFF146D71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857255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Направления Национальных проектов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00174"/>
            <a:ext cx="6400800" cy="413862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Здравоохранение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Образование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Жилье и городская среда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Экология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Автодороги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Рынок </a:t>
            </a:r>
            <a:r>
              <a:rPr lang="ru-RU" sz="2400" b="1" dirty="0" smtClean="0">
                <a:solidFill>
                  <a:srgbClr val="FF0000"/>
                </a:solidFill>
              </a:rPr>
              <a:t>труда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Наука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Цифровая </a:t>
            </a:r>
            <a:r>
              <a:rPr lang="ru-RU" sz="2400" b="1" dirty="0" smtClean="0">
                <a:solidFill>
                  <a:srgbClr val="FF0000"/>
                </a:solidFill>
              </a:rPr>
              <a:t>экономика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Малый </a:t>
            </a:r>
            <a:r>
              <a:rPr lang="ru-RU" sz="2400" b="1" dirty="0" smtClean="0">
                <a:solidFill>
                  <a:srgbClr val="FF0000"/>
                </a:solidFill>
              </a:rPr>
              <a:t>бизнес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Сотрудничество и </a:t>
            </a:r>
            <a:r>
              <a:rPr lang="ru-RU" sz="2400" b="1" dirty="0" smtClean="0">
                <a:solidFill>
                  <a:srgbClr val="FF0000"/>
                </a:solidFill>
              </a:rPr>
              <a:t>экспорт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Магистральная инфраструктура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Финансирование </a:t>
            </a:r>
            <a:r>
              <a:rPr lang="ru-RU" sz="3200" b="1" dirty="0" smtClean="0"/>
              <a:t>из федерального бюджета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2021 - 2022 годы</a:t>
            </a:r>
            <a:endParaRPr lang="ru-RU" b="1" dirty="0" smtClean="0"/>
          </a:p>
          <a:p>
            <a:r>
              <a:rPr lang="ru-RU" dirty="0" smtClean="0"/>
              <a:t> 9,89 млн.руб. музыкальные инструменты</a:t>
            </a:r>
          </a:p>
          <a:p>
            <a:r>
              <a:rPr lang="ru-RU" dirty="0" smtClean="0"/>
              <a:t>20,0 </a:t>
            </a:r>
            <a:r>
              <a:rPr lang="ru-RU" dirty="0" smtClean="0"/>
              <a:t>млн.руб. приобретение специализированного автотранспорта</a:t>
            </a:r>
          </a:p>
          <a:p>
            <a:pPr algn="ctr"/>
            <a:r>
              <a:rPr lang="ru-RU" b="1" dirty="0" smtClean="0"/>
              <a:t>2023 - 2024 годы</a:t>
            </a:r>
          </a:p>
          <a:p>
            <a:r>
              <a:rPr lang="ru-RU" dirty="0" smtClean="0"/>
              <a:t>150,0 млн.руб. </a:t>
            </a:r>
            <a:r>
              <a:rPr lang="ru-RU" dirty="0" smtClean="0"/>
              <a:t> на </a:t>
            </a:r>
            <a:r>
              <a:rPr lang="ru-RU" dirty="0" smtClean="0"/>
              <a:t>строительство ЦКР</a:t>
            </a:r>
          </a:p>
          <a:p>
            <a:r>
              <a:rPr lang="ru-RU" dirty="0" smtClean="0"/>
              <a:t>9,89 млн.руб</a:t>
            </a:r>
            <a:r>
              <a:rPr lang="ru-RU" dirty="0" smtClean="0"/>
              <a:t>. музыкальные инструменты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Национальный проект «Культура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Autofit/>
          </a:bodyPr>
          <a:lstStyle/>
          <a:p>
            <a:r>
              <a:rPr lang="ru-RU" sz="1800" b="1" dirty="0"/>
              <a:t>укрепление российской гражданской идентичности на основе духовно-нравственных и культурных ценностей народов;</a:t>
            </a:r>
            <a:endParaRPr lang="ru-RU" sz="1800" dirty="0"/>
          </a:p>
          <a:p>
            <a:r>
              <a:rPr lang="ru-RU" sz="1800" b="1" dirty="0"/>
              <a:t>создание (реконструкция) культурно-образовательных и музейных комплексов, включающих в себя концертные залы, театральные, музыкальные, хореографические и другие творческие школы, а также выставочные пространства;</a:t>
            </a:r>
          </a:p>
          <a:p>
            <a:r>
              <a:rPr lang="ru-RU" sz="1800" b="1" dirty="0"/>
              <a:t>обеспечение детских музыкальных, художественных, хореографических школ, училищ и школ искусств необходимыми инструментами, оборудованием и материалами;</a:t>
            </a:r>
          </a:p>
          <a:p>
            <a:r>
              <a:rPr lang="ru-RU" sz="1800" b="1" dirty="0" smtClean="0"/>
              <a:t>создание </a:t>
            </a:r>
            <a:r>
              <a:rPr lang="ru-RU" sz="1800" b="1" dirty="0"/>
              <a:t>(реконструкция) </a:t>
            </a:r>
            <a:r>
              <a:rPr lang="ru-RU" sz="1800" b="1" dirty="0" err="1"/>
              <a:t>культурно-досуговых</a:t>
            </a:r>
            <a:r>
              <a:rPr lang="ru-RU" sz="1800" b="1" dirty="0"/>
              <a:t> </a:t>
            </a:r>
            <a:r>
              <a:rPr lang="ru-RU" sz="1800" b="1" dirty="0" smtClean="0"/>
              <a:t>учреждений  в </a:t>
            </a:r>
            <a:r>
              <a:rPr lang="ru-RU" sz="1800" b="1" dirty="0"/>
              <a:t>сельских поселениях, создание музейных комплексов, развитие муниципальных библиотек;</a:t>
            </a:r>
          </a:p>
          <a:p>
            <a:r>
              <a:rPr lang="ru-RU" sz="1800" b="1" dirty="0"/>
              <a:t>создания условий для показа национальных кинофильмов в кинозалах в городах с населением до 500 тысяч человек;</a:t>
            </a:r>
          </a:p>
          <a:p>
            <a:r>
              <a:rPr lang="ru-RU" sz="1800" b="1" dirty="0"/>
              <a:t>реконструкция и капремонт региональных и муниципальных театров юного зрителя и кукольных театров;</a:t>
            </a:r>
          </a:p>
          <a:p>
            <a:r>
              <a:rPr lang="ru-RU" sz="1800" b="1" dirty="0"/>
              <a:t>поддержка добровольческих движений, в том числе в сфере сохранения культурного наследия народов РФ.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Структура проекта «Культура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Культурная </a:t>
            </a:r>
            <a:r>
              <a:rPr lang="ru-RU" sz="3600" b="1" dirty="0" smtClean="0">
                <a:solidFill>
                  <a:srgbClr val="FF0000"/>
                </a:solidFill>
              </a:rPr>
              <a:t>среда - обеспечение </a:t>
            </a:r>
            <a:r>
              <a:rPr lang="ru-RU" sz="3600" b="1" dirty="0">
                <a:solidFill>
                  <a:srgbClr val="FF0000"/>
                </a:solidFill>
              </a:rPr>
              <a:t>качественно нового уровня развития инфраструктуры </a:t>
            </a:r>
            <a:r>
              <a:rPr lang="ru-RU" sz="3600" b="1" dirty="0" smtClean="0">
                <a:solidFill>
                  <a:srgbClr val="FF0000"/>
                </a:solidFill>
              </a:rPr>
              <a:t>культуры</a:t>
            </a:r>
          </a:p>
          <a:p>
            <a:endParaRPr lang="ru-RU" sz="3600" b="1" dirty="0" smtClean="0">
              <a:solidFill>
                <a:srgbClr val="FF0000"/>
              </a:solidFill>
            </a:endParaRPr>
          </a:p>
          <a:p>
            <a:r>
              <a:rPr lang="ru-RU" sz="3600" b="1" dirty="0">
                <a:solidFill>
                  <a:srgbClr val="FF0000"/>
                </a:solidFill>
              </a:rPr>
              <a:t>Творческие люди </a:t>
            </a:r>
            <a:r>
              <a:rPr lang="ru-RU" sz="3600" b="1" dirty="0" smtClean="0">
                <a:solidFill>
                  <a:srgbClr val="FF0000"/>
                </a:solidFill>
              </a:rPr>
              <a:t>(кадры)</a:t>
            </a:r>
          </a:p>
          <a:p>
            <a:endParaRPr lang="ru-RU" sz="3600" b="1" dirty="0" smtClean="0">
              <a:solidFill>
                <a:srgbClr val="FF0000"/>
              </a:solidFill>
            </a:endParaRPr>
          </a:p>
          <a:p>
            <a:r>
              <a:rPr lang="ru-RU" sz="3600" b="1" dirty="0">
                <a:solidFill>
                  <a:srgbClr val="FF0000"/>
                </a:solidFill>
              </a:rPr>
              <a:t>Цифровая культура 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</a:p>
          <a:p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Культурная среда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К </a:t>
            </a:r>
            <a:r>
              <a:rPr lang="ru-RU" b="1" dirty="0"/>
              <a:t>2024 году будет построено 3 культурно-образовательных и музейных комплекса и 40 центров культурного </a:t>
            </a:r>
            <a:r>
              <a:rPr lang="ru-RU" b="1" dirty="0" smtClean="0"/>
              <a:t>развития</a:t>
            </a:r>
          </a:p>
          <a:p>
            <a:endParaRPr lang="ru-RU" dirty="0"/>
          </a:p>
          <a:p>
            <a:r>
              <a:rPr lang="ru-RU" b="1" dirty="0" smtClean="0"/>
              <a:t>К 2024 году  </a:t>
            </a:r>
            <a:r>
              <a:rPr lang="ru-RU" b="1" dirty="0"/>
              <a:t>будет оснащено 1800 образовательных учреждений в сфере культуры (школ искусств и училищ) музыкальными инструментами, оборудованием и материалами для творчества в соответствии с современными стандартами профессионального и дополнительного образования в сфере </a:t>
            </a:r>
            <a:r>
              <a:rPr lang="ru-RU" b="1" dirty="0" smtClean="0"/>
              <a:t>культуры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Культурная среда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Планируется </a:t>
            </a:r>
            <a:r>
              <a:rPr lang="ru-RU" b="1" dirty="0"/>
              <a:t>реконструировать 500 клубных учреждений, </a:t>
            </a:r>
          </a:p>
          <a:p>
            <a:r>
              <a:rPr lang="ru-RU" b="1" dirty="0"/>
              <a:t>Приобрести 600 передвижных многофункциональных культурных центров (</a:t>
            </a:r>
            <a:r>
              <a:rPr lang="ru-RU" b="1" dirty="0" smtClean="0"/>
              <a:t>автоклубов) </a:t>
            </a:r>
            <a:r>
              <a:rPr lang="ru-RU" b="1" dirty="0"/>
              <a:t>для муниципальных районов </a:t>
            </a:r>
            <a:r>
              <a:rPr lang="ru-RU" b="1" dirty="0" smtClean="0"/>
              <a:t>создать </a:t>
            </a:r>
            <a:r>
              <a:rPr lang="ru-RU" b="1" dirty="0"/>
              <a:t>660 модельных муниципальных </a:t>
            </a:r>
            <a:r>
              <a:rPr lang="ru-RU" b="1" dirty="0" smtClean="0"/>
              <a:t>библиотек</a:t>
            </a:r>
          </a:p>
          <a:p>
            <a:endParaRPr lang="ru-RU" b="1" dirty="0"/>
          </a:p>
          <a:p>
            <a:r>
              <a:rPr lang="ru-RU" b="1" dirty="0"/>
              <a:t>Создать условия для показа национальных кинофильмов в кинозалах, расположенных в населенных пунктах с численностью населения до 500 тыс. человек через оснащение кинопроекционным оборудованием 1200 </a:t>
            </a:r>
            <a:r>
              <a:rPr lang="ru-RU" b="1" dirty="0" smtClean="0"/>
              <a:t>кинозалов</a:t>
            </a:r>
          </a:p>
          <a:p>
            <a:endParaRPr lang="ru-RU" b="1" dirty="0"/>
          </a:p>
          <a:p>
            <a:r>
              <a:rPr lang="ru-RU" b="1" dirty="0"/>
              <a:t>Модернизировать 39 региональных и муниципальных театров юного зрителя и кукольных театров путем их реконструкции и капитального ремонта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Творческие люди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Создание национального молодежного симфонического оркестра</a:t>
            </a:r>
            <a:endParaRPr lang="ru-RU" sz="2000" b="1" dirty="0"/>
          </a:p>
          <a:p>
            <a:r>
              <a:rPr lang="ru-RU" sz="2000" b="1" dirty="0" smtClean="0"/>
              <a:t>Организация  ежегодного  Фестиваля </a:t>
            </a:r>
            <a:r>
              <a:rPr lang="ru-RU" sz="2000" b="1" dirty="0"/>
              <a:t>любительских творческих коллективов, в том числе детских с вручением 120 </a:t>
            </a:r>
            <a:r>
              <a:rPr lang="ru-RU" sz="2000" b="1" dirty="0" smtClean="0"/>
              <a:t>грантов</a:t>
            </a:r>
            <a:endParaRPr lang="ru-RU" sz="2000" b="1" dirty="0"/>
          </a:p>
          <a:p>
            <a:r>
              <a:rPr lang="ru-RU" sz="2000" b="1" dirty="0" smtClean="0"/>
              <a:t>Организация  не менее 30 ежегодных фестивалей детского творчества</a:t>
            </a:r>
            <a:endParaRPr lang="ru-RU" sz="2000" b="1" dirty="0"/>
          </a:p>
          <a:p>
            <a:r>
              <a:rPr lang="ru-RU" sz="2000" b="1" dirty="0" smtClean="0"/>
              <a:t>Организация  </a:t>
            </a:r>
            <a:r>
              <a:rPr lang="ru-RU" sz="2000" b="1" dirty="0"/>
              <a:t>не менее 150 культурно-образовательных программ для 500 000 школьников</a:t>
            </a:r>
          </a:p>
          <a:p>
            <a:pPr>
              <a:buNone/>
            </a:pPr>
            <a:r>
              <a:rPr lang="ru-RU" sz="2000" b="1" dirty="0" smtClean="0"/>
              <a:t>	В </a:t>
            </a:r>
            <a:r>
              <a:rPr lang="ru-RU" sz="2000" b="1" dirty="0"/>
              <a:t>целях подготовки кадров отрасли культуры :</a:t>
            </a:r>
          </a:p>
          <a:p>
            <a:r>
              <a:rPr lang="ru-RU" sz="2000" b="1" dirty="0" smtClean="0"/>
              <a:t>создание  </a:t>
            </a:r>
            <a:r>
              <a:rPr lang="ru-RU" sz="2000" b="1" dirty="0"/>
              <a:t>15 Центров непрерывного образования и повышения квалификации творческих и управленческих кадров в сфере культуры на базе творческих </a:t>
            </a:r>
            <a:r>
              <a:rPr lang="ru-RU" sz="2000" b="1" dirty="0" smtClean="0"/>
              <a:t>ВУЗов</a:t>
            </a:r>
            <a:endParaRPr lang="ru-RU" sz="2000" b="1" dirty="0"/>
          </a:p>
          <a:p>
            <a:r>
              <a:rPr lang="ru-RU" sz="2000" b="1" dirty="0" smtClean="0"/>
              <a:t>выделение </a:t>
            </a:r>
            <a:r>
              <a:rPr lang="ru-RU" sz="2000" b="1" dirty="0"/>
              <a:t>не менее 600 грантов некоммерческим организациям на творческие </a:t>
            </a:r>
            <a:r>
              <a:rPr lang="ru-RU" sz="2000" b="1" dirty="0" smtClean="0"/>
              <a:t>проекты</a:t>
            </a:r>
            <a:endParaRPr lang="ru-RU" sz="2000" b="1" dirty="0"/>
          </a:p>
          <a:p>
            <a:r>
              <a:rPr lang="ru-RU" sz="2000" b="1" dirty="0"/>
              <a:t>- </a:t>
            </a:r>
            <a:r>
              <a:rPr lang="ru-RU" sz="2000" b="1" dirty="0" smtClean="0"/>
              <a:t>выделение </a:t>
            </a:r>
            <a:r>
              <a:rPr lang="ru-RU" sz="2000" b="1" dirty="0"/>
              <a:t>не менее 60 грантов некоммерческим организациям на реализацию всероссийских и международных творческих проектов в области музыкального и театрального искусства </a:t>
            </a:r>
          </a:p>
          <a:p>
            <a:endParaRPr lang="ru-RU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Цифровая культура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62500" lnSpcReduction="20000"/>
          </a:bodyPr>
          <a:lstStyle/>
          <a:p>
            <a:r>
              <a:rPr lang="ru-RU" sz="3500" b="1" dirty="0" smtClean="0"/>
              <a:t>создание виртуальных концертных залов не</a:t>
            </a:r>
            <a:r>
              <a:rPr lang="ru-RU" sz="3500" b="1" dirty="0"/>
              <a:t> менее чем в 500 городах </a:t>
            </a:r>
            <a:r>
              <a:rPr lang="ru-RU" sz="3500" b="1" dirty="0" smtClean="0"/>
              <a:t>РФ</a:t>
            </a:r>
            <a:endParaRPr lang="ru-RU" sz="3500" b="1" dirty="0"/>
          </a:p>
          <a:p>
            <a:pPr>
              <a:buNone/>
            </a:pPr>
            <a:r>
              <a:rPr lang="ru-RU" sz="3500" b="1" dirty="0" smtClean="0"/>
              <a:t>	в </a:t>
            </a:r>
            <a:r>
              <a:rPr lang="ru-RU" sz="3500" b="1" dirty="0"/>
              <a:t>целях обеспечения ускоренного внедрения цифровых технологий в экономике и социальной </a:t>
            </a:r>
            <a:r>
              <a:rPr lang="ru-RU" sz="3500" b="1" dirty="0" smtClean="0"/>
              <a:t>сфере:</a:t>
            </a:r>
          </a:p>
          <a:p>
            <a:pPr>
              <a:buNone/>
            </a:pPr>
            <a:endParaRPr lang="ru-RU" sz="3500" b="1" dirty="0"/>
          </a:p>
          <a:p>
            <a:r>
              <a:rPr lang="ru-RU" sz="3500" b="1" dirty="0" smtClean="0"/>
              <a:t>организация  </a:t>
            </a:r>
            <a:r>
              <a:rPr lang="ru-RU" sz="3500" b="1" dirty="0"/>
              <a:t>600 </a:t>
            </a:r>
            <a:r>
              <a:rPr lang="ru-RU" sz="3500" b="1" dirty="0" err="1"/>
              <a:t>онлайн-трансляций</a:t>
            </a:r>
            <a:r>
              <a:rPr lang="ru-RU" sz="3500" b="1" dirty="0"/>
              <a:t> мероприятий, размещаемых на портале «</a:t>
            </a:r>
            <a:r>
              <a:rPr lang="ru-RU" sz="3500" b="1" dirty="0" err="1"/>
              <a:t>Культура.РФ</a:t>
            </a:r>
            <a:r>
              <a:rPr lang="ru-RU" sz="3500" b="1" dirty="0" smtClean="0"/>
              <a:t>»</a:t>
            </a:r>
          </a:p>
          <a:p>
            <a:endParaRPr lang="ru-RU" sz="3500" b="1" dirty="0"/>
          </a:p>
          <a:p>
            <a:r>
              <a:rPr lang="ru-RU" sz="3500" b="1" dirty="0" smtClean="0"/>
              <a:t>создание </a:t>
            </a:r>
            <a:r>
              <a:rPr lang="ru-RU" sz="3500" b="1" dirty="0"/>
              <a:t>450 мультимедиа-гидов по экспозициям и выставочным </a:t>
            </a:r>
            <a:r>
              <a:rPr lang="ru-RU" sz="3500" b="1" dirty="0" smtClean="0"/>
              <a:t>проектам с  получением </a:t>
            </a:r>
            <a:r>
              <a:rPr lang="ru-RU" sz="3500" b="1" dirty="0"/>
              <a:t>информации </a:t>
            </a:r>
            <a:r>
              <a:rPr lang="ru-RU" sz="3500" b="1" dirty="0" smtClean="0"/>
              <a:t>с </a:t>
            </a:r>
            <a:r>
              <a:rPr lang="ru-RU" sz="3500" b="1" dirty="0"/>
              <a:t>использованием технологии дополненной </a:t>
            </a:r>
            <a:r>
              <a:rPr lang="ru-RU" sz="3500" b="1" dirty="0" smtClean="0"/>
              <a:t>реальности</a:t>
            </a:r>
          </a:p>
          <a:p>
            <a:endParaRPr lang="ru-RU" sz="3500" b="1" dirty="0"/>
          </a:p>
          <a:p>
            <a:r>
              <a:rPr lang="ru-RU" sz="3500" b="1" dirty="0" smtClean="0"/>
              <a:t>пополнение фонда  </a:t>
            </a:r>
            <a:r>
              <a:rPr lang="ru-RU" sz="3500" b="1" dirty="0"/>
              <a:t>оцифрованных изданий Национальной электронной библиотеки на 48 000 книжных памятников</a:t>
            </a:r>
          </a:p>
          <a:p>
            <a:endParaRPr lang="ru-RU" sz="3500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Федеральные средства </a:t>
            </a:r>
            <a:r>
              <a:rPr lang="ru-RU" sz="3600" b="1" smtClean="0"/>
              <a:t>Ивановской области в 2019 году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41,39 </a:t>
            </a:r>
            <a:r>
              <a:rPr lang="ru-RU" b="1" dirty="0" smtClean="0"/>
              <a:t>млн.руб. </a:t>
            </a:r>
          </a:p>
          <a:p>
            <a:pPr algn="ctr">
              <a:buNone/>
            </a:pPr>
            <a:r>
              <a:rPr lang="ru-RU" dirty="0" smtClean="0"/>
              <a:t>на реконструкцию </a:t>
            </a:r>
            <a:r>
              <a:rPr lang="ru-RU" dirty="0" err="1" smtClean="0"/>
              <a:t>культурно-досуговых</a:t>
            </a:r>
            <a:r>
              <a:rPr lang="ru-RU" dirty="0" smtClean="0"/>
              <a:t> учреждений на селе</a:t>
            </a:r>
          </a:p>
          <a:p>
            <a:pPr algn="ctr">
              <a:buNone/>
            </a:pPr>
            <a:r>
              <a:rPr lang="ru-RU" b="1" dirty="0" smtClean="0"/>
              <a:t>9,89 млн.руб.</a:t>
            </a:r>
          </a:p>
          <a:p>
            <a:pPr algn="ctr">
              <a:buNone/>
            </a:pPr>
            <a:r>
              <a:rPr lang="ru-RU" dirty="0" smtClean="0"/>
              <a:t>на обеспечение детских школ искусств, училищ музыкальными инструментами, оборудованием, материалами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Финансирование Ивановской области в 2019 году</a:t>
            </a:r>
            <a:br>
              <a:rPr lang="ru-RU" sz="2800" b="1" dirty="0" smtClean="0"/>
            </a:br>
            <a:r>
              <a:rPr lang="ru-RU" sz="2800" b="1" dirty="0" smtClean="0"/>
              <a:t> из федерального бюджета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200" b="1" dirty="0" smtClean="0"/>
              <a:t>850 тыс.руб</a:t>
            </a:r>
            <a:r>
              <a:rPr lang="ru-RU" sz="2200" b="1" dirty="0" smtClean="0"/>
              <a:t>.</a:t>
            </a:r>
          </a:p>
          <a:p>
            <a:pPr algn="ctr"/>
            <a:r>
              <a:rPr lang="ru-RU" sz="2000" dirty="0" smtClean="0"/>
              <a:t>Государственная </a:t>
            </a:r>
            <a:r>
              <a:rPr lang="ru-RU" sz="2000" dirty="0" smtClean="0"/>
              <a:t>поддержка лучших работников сельских учреждений и их работников </a:t>
            </a:r>
          </a:p>
          <a:p>
            <a:pPr algn="ctr">
              <a:buNone/>
            </a:pPr>
            <a:r>
              <a:rPr lang="ru-RU" sz="2000" b="1" dirty="0" smtClean="0"/>
              <a:t> </a:t>
            </a:r>
            <a:r>
              <a:rPr lang="ru-RU" sz="2000" b="1" dirty="0" smtClean="0"/>
              <a:t>393,5 тыс.руб.</a:t>
            </a:r>
          </a:p>
          <a:p>
            <a:pPr algn="ctr">
              <a:buNone/>
            </a:pPr>
            <a:r>
              <a:rPr lang="ru-RU" sz="2000" dirty="0" smtClean="0"/>
              <a:t>Комплектование </a:t>
            </a:r>
            <a:r>
              <a:rPr lang="ru-RU" sz="2000" dirty="0" smtClean="0"/>
              <a:t>книжных фондов</a:t>
            </a:r>
          </a:p>
          <a:p>
            <a:pPr algn="ctr">
              <a:buNone/>
            </a:pPr>
            <a:r>
              <a:rPr lang="ru-RU" sz="2000" b="1" dirty="0" smtClean="0"/>
              <a:t>583,1 тыс.руб.</a:t>
            </a:r>
          </a:p>
          <a:p>
            <a:pPr algn="ctr">
              <a:buNone/>
            </a:pPr>
            <a:r>
              <a:rPr lang="ru-RU" sz="2000" dirty="0" smtClean="0"/>
              <a:t>Подключение </a:t>
            </a:r>
            <a:r>
              <a:rPr lang="ru-RU" sz="2000" dirty="0" smtClean="0"/>
              <a:t>муниципальных библиотек к сети интернет</a:t>
            </a:r>
          </a:p>
          <a:p>
            <a:pPr algn="ctr">
              <a:buNone/>
            </a:pPr>
            <a:r>
              <a:rPr lang="ru-RU" sz="2000" b="1" dirty="0" smtClean="0"/>
              <a:t>4931,7 тыс.руб.</a:t>
            </a:r>
          </a:p>
          <a:p>
            <a:pPr algn="ctr">
              <a:buNone/>
            </a:pPr>
            <a:r>
              <a:rPr lang="ru-RU" sz="2000" dirty="0" smtClean="0"/>
              <a:t>Техническое </a:t>
            </a:r>
            <a:r>
              <a:rPr lang="ru-RU" sz="2000" dirty="0" smtClean="0"/>
              <a:t>оснащение виртуальных концертных залов</a:t>
            </a:r>
          </a:p>
          <a:p>
            <a:pPr algn="ctr">
              <a:buNone/>
            </a:pPr>
            <a:r>
              <a:rPr lang="ru-RU" sz="2000" b="1" dirty="0" smtClean="0"/>
              <a:t>7965,0 тыс.руб.</a:t>
            </a:r>
          </a:p>
          <a:p>
            <a:pPr algn="ctr">
              <a:buNone/>
            </a:pPr>
            <a:r>
              <a:rPr lang="ru-RU" sz="2000" dirty="0" smtClean="0"/>
              <a:t>Укрепление </a:t>
            </a:r>
            <a:r>
              <a:rPr lang="ru-RU" sz="2000" dirty="0" smtClean="0"/>
              <a:t>материально-технической базы домов культуры</a:t>
            </a:r>
          </a:p>
          <a:p>
            <a:pPr algn="ctr">
              <a:buNone/>
            </a:pPr>
            <a:r>
              <a:rPr lang="ru-RU" sz="2000" b="1" dirty="0" smtClean="0"/>
              <a:t>5650,4 тыс.руб.</a:t>
            </a:r>
          </a:p>
          <a:p>
            <a:pPr algn="ctr">
              <a:buNone/>
            </a:pPr>
            <a:r>
              <a:rPr lang="ru-RU" sz="2000" dirty="0" smtClean="0"/>
              <a:t>Поддержка </a:t>
            </a:r>
            <a:r>
              <a:rPr lang="ru-RU" sz="2000" dirty="0" smtClean="0"/>
              <a:t>творческой деятельности и укрепления МТБ муниципальных театров</a:t>
            </a:r>
          </a:p>
          <a:p>
            <a:pPr algn="ctr">
              <a:buNone/>
            </a:pPr>
            <a:r>
              <a:rPr lang="ru-RU" sz="2000" b="1" dirty="0" smtClean="0"/>
              <a:t>2021,8 тыс.руб.</a:t>
            </a:r>
          </a:p>
          <a:p>
            <a:pPr algn="ctr">
              <a:buNone/>
            </a:pPr>
            <a:r>
              <a:rPr lang="ru-RU" sz="2000" dirty="0" smtClean="0"/>
              <a:t>Поддержка </a:t>
            </a:r>
            <a:r>
              <a:rPr lang="ru-RU" sz="2000" dirty="0" smtClean="0"/>
              <a:t>творческой деятельности детских и кукольных </a:t>
            </a:r>
            <a:r>
              <a:rPr lang="ru-RU" sz="2000" dirty="0" smtClean="0"/>
              <a:t>театров</a:t>
            </a:r>
            <a:endParaRPr lang="ru-RU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321</Words>
  <Application>Microsoft Office PowerPoint</Application>
  <PresentationFormat>Экран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Направления Национальных проектов</vt:lpstr>
      <vt:lpstr>Национальный проект «Культура </vt:lpstr>
      <vt:lpstr>Структура проекта «Культура</vt:lpstr>
      <vt:lpstr>Культурная среда</vt:lpstr>
      <vt:lpstr>Культурная среда</vt:lpstr>
      <vt:lpstr>Творческие люди</vt:lpstr>
      <vt:lpstr>Цифровая культура</vt:lpstr>
      <vt:lpstr>Федеральные средства Ивановской области в 2019 году</vt:lpstr>
      <vt:lpstr>Финансирование Ивановской области в 2019 году  из федерального бюджета</vt:lpstr>
      <vt:lpstr>Финансирование из федерального бюджета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Направления Национальных проектов</dc:title>
  <dc:creator>Ермоленкова</dc:creator>
  <cp:lastModifiedBy>Ермоленкова</cp:lastModifiedBy>
  <cp:revision>31</cp:revision>
  <dcterms:created xsi:type="dcterms:W3CDTF">2018-10-02T12:13:23Z</dcterms:created>
  <dcterms:modified xsi:type="dcterms:W3CDTF">2018-10-04T13:34:23Z</dcterms:modified>
</cp:coreProperties>
</file>